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584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356D"/>
    <a:srgbClr val="EDEFF3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E9F97E-A019-1F4A-A6B6-7E42F2409190}" v="28" dt="2022-11-30T23:49:48.1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1"/>
    <p:restoredTop sz="94607"/>
  </p:normalViewPr>
  <p:slideViewPr>
    <p:cSldViewPr>
      <p:cViewPr varScale="1">
        <p:scale>
          <a:sx n="58" d="100"/>
          <a:sy n="58" d="100"/>
        </p:scale>
        <p:origin x="3432" y="138"/>
      </p:cViewPr>
      <p:guideLst>
        <p:guide orient="horz" pos="1584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D332E-41BB-264A-A5A5-136C862829BE}" type="datetimeFigureOut">
              <a:rPr lang="en-BA" smtClean="0"/>
              <a:t>12/07/2023</a:t>
            </a:fld>
            <a:endParaRPr lang="e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DDC0E-C13E-3B41-96EA-5132B0CFE306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67771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9DDC0E-C13E-3B41-96EA-5132B0CFE306}" type="slidenum">
              <a:rPr lang="en-BA" smtClean="0"/>
              <a:t>2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58536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15FFC8-504B-2EDE-7920-06E4DAD2DCE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90913" y="9842500"/>
            <a:ext cx="8191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BA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683087-7FBD-D589-2A25-823CE73D6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772400" cy="433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494213" y="4022370"/>
            <a:ext cx="4799089" cy="14471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spcBef>
                <a:spcPts val="95"/>
              </a:spcBef>
              <a:tabLst>
                <a:tab pos="1428115" algn="l"/>
                <a:tab pos="2353310" algn="l"/>
              </a:tabLst>
            </a:pPr>
            <a:r>
              <a:rPr lang="en-US" sz="46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br>
              <a:rPr lang="en-US" sz="46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6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 guide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6800" y="5747841"/>
            <a:ext cx="2451520" cy="15174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68935" algn="r">
              <a:lnSpc>
                <a:spcPct val="125000"/>
              </a:lnSpc>
              <a:spcBef>
                <a:spcPts val="95"/>
              </a:spcBef>
            </a:pPr>
            <a:r>
              <a:rPr lang="en-US" sz="12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a session today!</a:t>
            </a:r>
          </a:p>
          <a:p>
            <a:pPr marL="12700" marR="5080" indent="368935" algn="r">
              <a:lnSpc>
                <a:spcPct val="125000"/>
              </a:lnSpc>
              <a:spcBef>
                <a:spcPts val="95"/>
              </a:spcBef>
            </a:pP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1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member.virginpulse.com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go to the </a:t>
            </a:r>
            <a:r>
              <a:rPr lang="en-US" sz="11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tab and select </a:t>
            </a:r>
            <a:r>
              <a:rPr lang="en-US" sz="11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Coaching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or scan the QR code to open in your app.</a:t>
            </a:r>
          </a:p>
          <a:p>
            <a:pPr marL="12700" marR="5080" indent="368935" algn="r">
              <a:lnSpc>
                <a:spcPct val="125000"/>
              </a:lnSpc>
              <a:spcBef>
                <a:spcPts val="95"/>
              </a:spcBef>
            </a:pPr>
            <a:br>
              <a:rPr lang="en-US" sz="11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b="1" dirty="0">
              <a:solidFill>
                <a:srgbClr val="5935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7485" y="9592943"/>
            <a:ext cx="86233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sz="700" spc="-1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Virgin Pulse </a:t>
            </a:r>
            <a:r>
              <a:rPr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0700" y="5683952"/>
            <a:ext cx="3898900" cy="2114280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Let’s face it. Getting healthier can be challenging! Starting 2/1 you can request one-on-one support from a qualified coach—right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Virgin Pulse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website or app. A coach can motivate you, give you tips and help you reach your goals. What are you waiting for? Start working with a coach today!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7849" y="7924800"/>
            <a:ext cx="3300729" cy="9045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en-US" sz="16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 member yet?</a:t>
            </a:r>
          </a:p>
          <a:p>
            <a:pPr marL="12700">
              <a:lnSpc>
                <a:spcPct val="150000"/>
              </a:lnSpc>
            </a:pPr>
            <a:r>
              <a:rPr lang="en-US" sz="1200" spc="-1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miss out on all the fun! Get started today by going to </a:t>
            </a:r>
            <a:r>
              <a:rPr lang="en-US" sz="1200" b="1" spc="-1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join.virginpulse.com/</a:t>
            </a:r>
            <a:r>
              <a:rPr lang="en-US" sz="1200" b="1" spc="-10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bcbsri</a:t>
            </a:r>
            <a:r>
              <a:rPr lang="en-US" sz="1200" b="1" spc="-1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spc="-1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03566" y="3218460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803770" y="0"/>
                </a:moveTo>
                <a:lnTo>
                  <a:pt x="754807" y="1466"/>
                </a:lnTo>
                <a:lnTo>
                  <a:pt x="706620" y="5811"/>
                </a:lnTo>
                <a:lnTo>
                  <a:pt x="659293" y="12950"/>
                </a:lnTo>
                <a:lnTo>
                  <a:pt x="612910" y="22798"/>
                </a:lnTo>
                <a:lnTo>
                  <a:pt x="567554" y="35271"/>
                </a:lnTo>
                <a:lnTo>
                  <a:pt x="523311" y="50286"/>
                </a:lnTo>
                <a:lnTo>
                  <a:pt x="480264" y="67759"/>
                </a:lnTo>
                <a:lnTo>
                  <a:pt x="438497" y="87604"/>
                </a:lnTo>
                <a:lnTo>
                  <a:pt x="398095" y="109739"/>
                </a:lnTo>
                <a:lnTo>
                  <a:pt x="359140" y="134079"/>
                </a:lnTo>
                <a:lnTo>
                  <a:pt x="321719" y="160540"/>
                </a:lnTo>
                <a:lnTo>
                  <a:pt x="285914" y="189038"/>
                </a:lnTo>
                <a:lnTo>
                  <a:pt x="251809" y="219489"/>
                </a:lnTo>
                <a:lnTo>
                  <a:pt x="219489" y="251809"/>
                </a:lnTo>
                <a:lnTo>
                  <a:pt x="189038" y="285914"/>
                </a:lnTo>
                <a:lnTo>
                  <a:pt x="160540" y="321719"/>
                </a:lnTo>
                <a:lnTo>
                  <a:pt x="134079" y="359140"/>
                </a:lnTo>
                <a:lnTo>
                  <a:pt x="109739" y="398095"/>
                </a:lnTo>
                <a:lnTo>
                  <a:pt x="87604" y="438497"/>
                </a:lnTo>
                <a:lnTo>
                  <a:pt x="67759" y="480264"/>
                </a:lnTo>
                <a:lnTo>
                  <a:pt x="50286" y="523311"/>
                </a:lnTo>
                <a:lnTo>
                  <a:pt x="35271" y="567554"/>
                </a:lnTo>
                <a:lnTo>
                  <a:pt x="22798" y="612910"/>
                </a:lnTo>
                <a:lnTo>
                  <a:pt x="12950" y="659293"/>
                </a:lnTo>
                <a:lnTo>
                  <a:pt x="5811" y="706620"/>
                </a:lnTo>
                <a:lnTo>
                  <a:pt x="1466" y="754807"/>
                </a:lnTo>
                <a:lnTo>
                  <a:pt x="0" y="803770"/>
                </a:lnTo>
                <a:lnTo>
                  <a:pt x="1466" y="852734"/>
                </a:lnTo>
                <a:lnTo>
                  <a:pt x="5811" y="900922"/>
                </a:lnTo>
                <a:lnTo>
                  <a:pt x="12950" y="948250"/>
                </a:lnTo>
                <a:lnTo>
                  <a:pt x="22798" y="994634"/>
                </a:lnTo>
                <a:lnTo>
                  <a:pt x="35271" y="1039990"/>
                </a:lnTo>
                <a:lnTo>
                  <a:pt x="50286" y="1084234"/>
                </a:lnTo>
                <a:lnTo>
                  <a:pt x="67759" y="1127281"/>
                </a:lnTo>
                <a:lnTo>
                  <a:pt x="87604" y="1169048"/>
                </a:lnTo>
                <a:lnTo>
                  <a:pt x="109739" y="1209451"/>
                </a:lnTo>
                <a:lnTo>
                  <a:pt x="134079" y="1248405"/>
                </a:lnTo>
                <a:lnTo>
                  <a:pt x="160540" y="1285826"/>
                </a:lnTo>
                <a:lnTo>
                  <a:pt x="189038" y="1321631"/>
                </a:lnTo>
                <a:lnTo>
                  <a:pt x="219489" y="1355735"/>
                </a:lnTo>
                <a:lnTo>
                  <a:pt x="251809" y="1388055"/>
                </a:lnTo>
                <a:lnTo>
                  <a:pt x="285914" y="1418505"/>
                </a:lnTo>
                <a:lnTo>
                  <a:pt x="321719" y="1447003"/>
                </a:lnTo>
                <a:lnTo>
                  <a:pt x="359140" y="1473464"/>
                </a:lnTo>
                <a:lnTo>
                  <a:pt x="398095" y="1497803"/>
                </a:lnTo>
                <a:lnTo>
                  <a:pt x="438497" y="1519938"/>
                </a:lnTo>
                <a:lnTo>
                  <a:pt x="480264" y="1539783"/>
                </a:lnTo>
                <a:lnTo>
                  <a:pt x="523311" y="1557255"/>
                </a:lnTo>
                <a:lnTo>
                  <a:pt x="567554" y="1572270"/>
                </a:lnTo>
                <a:lnTo>
                  <a:pt x="612910" y="1584743"/>
                </a:lnTo>
                <a:lnTo>
                  <a:pt x="659293" y="1594590"/>
                </a:lnTo>
                <a:lnTo>
                  <a:pt x="706620" y="1601729"/>
                </a:lnTo>
                <a:lnTo>
                  <a:pt x="754807" y="1606073"/>
                </a:lnTo>
                <a:lnTo>
                  <a:pt x="803770" y="1607540"/>
                </a:lnTo>
                <a:lnTo>
                  <a:pt x="852733" y="1606073"/>
                </a:lnTo>
                <a:lnTo>
                  <a:pt x="900920" y="1601729"/>
                </a:lnTo>
                <a:lnTo>
                  <a:pt x="948247" y="1594590"/>
                </a:lnTo>
                <a:lnTo>
                  <a:pt x="994630" y="1584743"/>
                </a:lnTo>
                <a:lnTo>
                  <a:pt x="1039985" y="1572270"/>
                </a:lnTo>
                <a:lnTo>
                  <a:pt x="1084228" y="1557255"/>
                </a:lnTo>
                <a:lnTo>
                  <a:pt x="1127276" y="1539783"/>
                </a:lnTo>
                <a:lnTo>
                  <a:pt x="1169042" y="1519938"/>
                </a:lnTo>
                <a:lnTo>
                  <a:pt x="1209445" y="1497803"/>
                </a:lnTo>
                <a:lnTo>
                  <a:pt x="1248399" y="1473464"/>
                </a:lnTo>
                <a:lnTo>
                  <a:pt x="1285821" y="1447003"/>
                </a:lnTo>
                <a:lnTo>
                  <a:pt x="1321626" y="1418505"/>
                </a:lnTo>
                <a:lnTo>
                  <a:pt x="1355730" y="1388055"/>
                </a:lnTo>
                <a:lnTo>
                  <a:pt x="1388050" y="1355735"/>
                </a:lnTo>
                <a:lnTo>
                  <a:pt x="1418501" y="1321631"/>
                </a:lnTo>
                <a:lnTo>
                  <a:pt x="1446999" y="1285826"/>
                </a:lnTo>
                <a:lnTo>
                  <a:pt x="1473460" y="1248405"/>
                </a:lnTo>
                <a:lnTo>
                  <a:pt x="1497800" y="1209451"/>
                </a:lnTo>
                <a:lnTo>
                  <a:pt x="1519935" y="1169048"/>
                </a:lnTo>
                <a:lnTo>
                  <a:pt x="1539781" y="1127281"/>
                </a:lnTo>
                <a:lnTo>
                  <a:pt x="1557253" y="1084234"/>
                </a:lnTo>
                <a:lnTo>
                  <a:pt x="1572268" y="1039990"/>
                </a:lnTo>
                <a:lnTo>
                  <a:pt x="1584742" y="994634"/>
                </a:lnTo>
                <a:lnTo>
                  <a:pt x="1594590" y="948250"/>
                </a:lnTo>
                <a:lnTo>
                  <a:pt x="1601728" y="900922"/>
                </a:lnTo>
                <a:lnTo>
                  <a:pt x="1606073" y="852734"/>
                </a:lnTo>
                <a:lnTo>
                  <a:pt x="1607540" y="803770"/>
                </a:lnTo>
                <a:lnTo>
                  <a:pt x="1606073" y="754807"/>
                </a:lnTo>
                <a:lnTo>
                  <a:pt x="1601728" y="706620"/>
                </a:lnTo>
                <a:lnTo>
                  <a:pt x="1594590" y="659293"/>
                </a:lnTo>
                <a:lnTo>
                  <a:pt x="1584742" y="612910"/>
                </a:lnTo>
                <a:lnTo>
                  <a:pt x="1572268" y="567554"/>
                </a:lnTo>
                <a:lnTo>
                  <a:pt x="1557253" y="523311"/>
                </a:lnTo>
                <a:lnTo>
                  <a:pt x="1539781" y="480264"/>
                </a:lnTo>
                <a:lnTo>
                  <a:pt x="1519935" y="438497"/>
                </a:lnTo>
                <a:lnTo>
                  <a:pt x="1497800" y="398095"/>
                </a:lnTo>
                <a:lnTo>
                  <a:pt x="1473460" y="359140"/>
                </a:lnTo>
                <a:lnTo>
                  <a:pt x="1446999" y="321719"/>
                </a:lnTo>
                <a:lnTo>
                  <a:pt x="1418501" y="285914"/>
                </a:lnTo>
                <a:lnTo>
                  <a:pt x="1388050" y="251809"/>
                </a:lnTo>
                <a:lnTo>
                  <a:pt x="1355730" y="219489"/>
                </a:lnTo>
                <a:lnTo>
                  <a:pt x="1321626" y="189038"/>
                </a:lnTo>
                <a:lnTo>
                  <a:pt x="1285821" y="160540"/>
                </a:lnTo>
                <a:lnTo>
                  <a:pt x="1248399" y="134079"/>
                </a:lnTo>
                <a:lnTo>
                  <a:pt x="1209445" y="109739"/>
                </a:lnTo>
                <a:lnTo>
                  <a:pt x="1169042" y="87604"/>
                </a:lnTo>
                <a:lnTo>
                  <a:pt x="1127276" y="67759"/>
                </a:lnTo>
                <a:lnTo>
                  <a:pt x="1084228" y="50286"/>
                </a:lnTo>
                <a:lnTo>
                  <a:pt x="1039985" y="35271"/>
                </a:lnTo>
                <a:lnTo>
                  <a:pt x="994630" y="22798"/>
                </a:lnTo>
                <a:lnTo>
                  <a:pt x="948247" y="12950"/>
                </a:lnTo>
                <a:lnTo>
                  <a:pt x="900920" y="5811"/>
                </a:lnTo>
                <a:lnTo>
                  <a:pt x="852733" y="1466"/>
                </a:lnTo>
                <a:lnTo>
                  <a:pt x="803770" y="0"/>
                </a:lnTo>
                <a:close/>
              </a:path>
            </a:pathLst>
          </a:custGeom>
          <a:solidFill>
            <a:srgbClr val="5935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03567" y="3603587"/>
            <a:ext cx="1599004" cy="7740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429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a</a:t>
            </a:r>
            <a:b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 session</a:t>
            </a:r>
            <a:b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earn points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752D900-1D91-7B99-8FDC-EB2ECE9650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" t="-65878" r="-10000" b="2543"/>
          <a:stretch/>
        </p:blipFill>
        <p:spPr>
          <a:xfrm>
            <a:off x="990600" y="-4099190"/>
            <a:ext cx="7467600" cy="7467600"/>
          </a:xfrm>
          <a:prstGeom prst="ellipse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84F07D0-DDB0-ACFF-2018-ABECE597B61C}"/>
              </a:ext>
            </a:extLst>
          </p:cNvPr>
          <p:cNvSpPr/>
          <p:nvPr/>
        </p:nvSpPr>
        <p:spPr>
          <a:xfrm>
            <a:off x="-1600200" y="-2057400"/>
            <a:ext cx="10287000" cy="20574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413A90-7573-53C1-6874-A5D61A75F213}"/>
              </a:ext>
            </a:extLst>
          </p:cNvPr>
          <p:cNvSpPr/>
          <p:nvPr/>
        </p:nvSpPr>
        <p:spPr>
          <a:xfrm>
            <a:off x="7772400" y="-2030189"/>
            <a:ext cx="4517136" cy="6481747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B17445E-F554-FF30-409C-47B86E2C87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620" y="9072354"/>
            <a:ext cx="1188951" cy="473476"/>
          </a:xfrm>
          <a:prstGeom prst="rect">
            <a:avLst/>
          </a:prstGeom>
        </p:spPr>
      </p:pic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5E108B2-97CD-58B6-3F80-828393D253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526" y="6994216"/>
            <a:ext cx="1050524" cy="10505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467485" y="9592943"/>
            <a:ext cx="86233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sz="700" spc="-1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Virgin Pulse </a:t>
            </a:r>
            <a:r>
              <a:rPr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7849" y="7870102"/>
            <a:ext cx="5664351" cy="9477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en-US" sz="16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 topics</a:t>
            </a:r>
          </a:p>
          <a:p>
            <a:pPr marL="12700">
              <a:lnSpc>
                <a:spcPct val="150000"/>
              </a:lnSpc>
            </a:pPr>
            <a:r>
              <a:rPr lang="en-US" sz="1300" spc="-1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a topic that you’d like to cover with your coach, such as Get Active, Eat Healthy, Reduce Stress, Manage Weight, Sleep Well or Be Tobacco-Free.</a:t>
            </a:r>
          </a:p>
        </p:txBody>
      </p:sp>
      <p:pic>
        <p:nvPicPr>
          <p:cNvPr id="22" name="Picture 2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B17445E-F554-FF30-409C-47B86E2C87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620" y="9072354"/>
            <a:ext cx="1188951" cy="4734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BA7DCE6-672C-5265-3575-B4BF09770656}"/>
              </a:ext>
            </a:extLst>
          </p:cNvPr>
          <p:cNvSpPr/>
          <p:nvPr/>
        </p:nvSpPr>
        <p:spPr>
          <a:xfrm>
            <a:off x="0" y="-2584"/>
            <a:ext cx="7772400" cy="2659985"/>
          </a:xfrm>
          <a:prstGeom prst="rect">
            <a:avLst/>
          </a:prstGeom>
          <a:solidFill>
            <a:srgbClr val="ED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B5234790-A125-29F3-8910-F56FDF7BBB04}"/>
              </a:ext>
            </a:extLst>
          </p:cNvPr>
          <p:cNvSpPr txBox="1"/>
          <p:nvPr/>
        </p:nvSpPr>
        <p:spPr>
          <a:xfrm>
            <a:off x="511755" y="424972"/>
            <a:ext cx="637672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spcBef>
                <a:spcPts val="95"/>
              </a:spcBef>
              <a:tabLst>
                <a:tab pos="1428115" algn="l"/>
                <a:tab pos="2353310" algn="l"/>
              </a:tabLst>
            </a:pPr>
            <a:r>
              <a:rPr lang="en-US" sz="20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Reach your health goals, together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D35A04EF-6405-9719-1AAC-CFFC98E1F251}"/>
              </a:ext>
            </a:extLst>
          </p:cNvPr>
          <p:cNvSpPr txBox="1"/>
          <p:nvPr/>
        </p:nvSpPr>
        <p:spPr>
          <a:xfrm>
            <a:off x="538241" y="825893"/>
            <a:ext cx="4904279" cy="1567553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changes to your health routine isn’t always easy. Whether you’re starting to exercise, training for a marathon or anything in between, our health coaches help motivate and encourage you along the way. Connect with a coach to set goals, monitor your progress and get extra tips to keep going.</a:t>
            </a: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BDE3D0E6-7DD4-6C7B-9396-25F8EDE9E983}"/>
              </a:ext>
            </a:extLst>
          </p:cNvPr>
          <p:cNvSpPr txBox="1"/>
          <p:nvPr/>
        </p:nvSpPr>
        <p:spPr>
          <a:xfrm>
            <a:off x="511755" y="2956653"/>
            <a:ext cx="66510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95"/>
              </a:spcBef>
              <a:tabLst>
                <a:tab pos="1428115" algn="l"/>
                <a:tab pos="2353310" algn="l"/>
              </a:tabLst>
            </a:pPr>
            <a:r>
              <a:rPr lang="en-US" sz="20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 expect</a:t>
            </a: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B5565FC9-B685-6F33-404F-F81EA3EBC1D2}"/>
              </a:ext>
            </a:extLst>
          </p:cNvPr>
          <p:cNvSpPr txBox="1"/>
          <p:nvPr/>
        </p:nvSpPr>
        <p:spPr>
          <a:xfrm>
            <a:off x="838200" y="3403180"/>
            <a:ext cx="6172200" cy="1567553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first session will help you build a meaningful relationship with your coach. Together, you’ll work to find small steps you can take to make progress toward your goal. During your follow-up sessions, you’ll update your coach on your progress and plan next steps to help you stay on track.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D2D1CC-1F90-D47D-DB9D-EC17E5C835C8}"/>
              </a:ext>
            </a:extLst>
          </p:cNvPr>
          <p:cNvSpPr/>
          <p:nvPr/>
        </p:nvSpPr>
        <p:spPr>
          <a:xfrm>
            <a:off x="0" y="6167792"/>
            <a:ext cx="7772400" cy="1501141"/>
          </a:xfrm>
          <a:prstGeom prst="rect">
            <a:avLst/>
          </a:prstGeom>
          <a:solidFill>
            <a:srgbClr val="ED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7A02C2A2-F7D4-3964-4C58-B14E943D92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0600"/>
            <a:ext cx="7772400" cy="2771384"/>
          </a:xfrm>
          <a:prstGeom prst="rect">
            <a:avLst/>
          </a:prstGeom>
        </p:spPr>
      </p:pic>
      <p:sp>
        <p:nvSpPr>
          <p:cNvPr id="25" name="object 9">
            <a:extLst>
              <a:ext uri="{FF2B5EF4-FFF2-40B4-BE49-F238E27FC236}">
                <a16:creationId xmlns:a16="http://schemas.microsoft.com/office/drawing/2014/main" id="{7E988142-A87B-FA0F-C757-EFA2DAD4BAB5}"/>
              </a:ext>
            </a:extLst>
          </p:cNvPr>
          <p:cNvSpPr txBox="1"/>
          <p:nvPr/>
        </p:nvSpPr>
        <p:spPr>
          <a:xfrm>
            <a:off x="599217" y="5674286"/>
            <a:ext cx="1610583" cy="1120961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 algn="ctr"/>
            <a:r>
              <a:rPr lang="en-US" sz="12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Set a goal</a:t>
            </a:r>
          </a:p>
          <a:p>
            <a:pPr algn="ctr"/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you trying to get fit, eat healthier or sleep better? Your coach can help you set a goal</a:t>
            </a:r>
            <a:b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stay with it.</a:t>
            </a:r>
          </a:p>
        </p:txBody>
      </p:sp>
      <p:sp>
        <p:nvSpPr>
          <p:cNvPr id="26" name="object 9">
            <a:extLst>
              <a:ext uri="{FF2B5EF4-FFF2-40B4-BE49-F238E27FC236}">
                <a16:creationId xmlns:a16="http://schemas.microsoft.com/office/drawing/2014/main" id="{AE7A0129-ECC7-6428-566D-CC8B09513CBA}"/>
              </a:ext>
            </a:extLst>
          </p:cNvPr>
          <p:cNvSpPr txBox="1"/>
          <p:nvPr/>
        </p:nvSpPr>
        <p:spPr>
          <a:xfrm>
            <a:off x="3040759" y="5689022"/>
            <a:ext cx="1683641" cy="1120961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 algn="ctr"/>
            <a:r>
              <a:rPr lang="en-US" sz="12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Monitor your progress</a:t>
            </a:r>
          </a:p>
          <a:p>
            <a:pPr algn="ctr"/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Coaches can see how you’re doing and offer</a:t>
            </a:r>
            <a:b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tips to help you</a:t>
            </a:r>
            <a:b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even better.</a:t>
            </a: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B6EE2863-8B4F-323E-CA35-E3F8EE926411}"/>
              </a:ext>
            </a:extLst>
          </p:cNvPr>
          <p:cNvSpPr txBox="1"/>
          <p:nvPr/>
        </p:nvSpPr>
        <p:spPr>
          <a:xfrm>
            <a:off x="5501155" y="5689022"/>
            <a:ext cx="1683641" cy="1120961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 algn="ctr"/>
            <a:r>
              <a:rPr lang="en-US" sz="12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Get support &amp; encouragement</a:t>
            </a:r>
          </a:p>
          <a:p>
            <a:pPr algn="ctr"/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Chat with your coach online or via our app,</a:t>
            </a:r>
            <a:b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get personal, encouraging</a:t>
            </a:r>
            <a:b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messages.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F86C826-A9A1-437F-8D82-F150967E4E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44827" y="402309"/>
            <a:ext cx="1903159" cy="190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A7DCE6-672C-5265-3575-B4BF09770656}"/>
              </a:ext>
            </a:extLst>
          </p:cNvPr>
          <p:cNvSpPr/>
          <p:nvPr/>
        </p:nvSpPr>
        <p:spPr>
          <a:xfrm>
            <a:off x="3581400" y="-2584"/>
            <a:ext cx="4191000" cy="10060984"/>
          </a:xfrm>
          <a:prstGeom prst="rect">
            <a:avLst/>
          </a:prstGeom>
          <a:solidFill>
            <a:srgbClr val="ED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F0BE36F9-62BE-F3CD-3DB2-B872BE75E5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18" y="792044"/>
            <a:ext cx="3225782" cy="218093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467485" y="9592943"/>
            <a:ext cx="86233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sz="700" spc="-1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Virgin Pulse </a:t>
            </a:r>
            <a:r>
              <a:rPr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700" spc="-20" dirty="0">
                <a:solidFill>
                  <a:srgbClr val="827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7850" y="7611115"/>
            <a:ext cx="3073550" cy="13138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58356D"/>
                </a:solidFill>
                <a:effectLst/>
                <a:latin typeface="Poppins" pitchFamily="2" charset="77"/>
              </a:rPr>
              <a:t>Have questions? We’re here to help.</a:t>
            </a:r>
            <a:endParaRPr lang="en-US" sz="1200" dirty="0">
              <a:solidFill>
                <a:srgbClr val="58356D"/>
              </a:solidFill>
              <a:effectLst/>
              <a:latin typeface="Poppi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900" dirty="0">
                <a:solidFill>
                  <a:srgbClr val="58356D"/>
                </a:solidFill>
                <a:effectLst/>
                <a:latin typeface="Poppins" pitchFamily="2" charset="77"/>
              </a:rPr>
              <a:t>• </a:t>
            </a:r>
            <a:r>
              <a:rPr lang="en-US" sz="900" dirty="0">
                <a:effectLst/>
                <a:latin typeface="Poppins" pitchFamily="2" charset="77"/>
              </a:rPr>
              <a:t>Check out </a:t>
            </a:r>
            <a:r>
              <a:rPr lang="en-US" sz="900" b="1" dirty="0" err="1">
                <a:effectLst/>
                <a:latin typeface="Poppins" pitchFamily="2" charset="77"/>
              </a:rPr>
              <a:t>support.virginpulse.com</a:t>
            </a:r>
            <a:br>
              <a:rPr lang="en-US" sz="900" dirty="0">
                <a:effectLst/>
                <a:latin typeface="Poppins" pitchFamily="2" charset="77"/>
              </a:rPr>
            </a:br>
            <a:r>
              <a:rPr lang="en-US" sz="900" dirty="0">
                <a:effectLst/>
                <a:latin typeface="Poppins" pitchFamily="2" charset="77"/>
              </a:rPr>
              <a:t>   Live chat: Monday–Friday, 2 am–9 pm ET</a:t>
            </a:r>
          </a:p>
          <a:p>
            <a:pPr>
              <a:lnSpc>
                <a:spcPct val="150000"/>
              </a:lnSpc>
            </a:pPr>
            <a:r>
              <a:rPr lang="en-US" sz="900" dirty="0">
                <a:solidFill>
                  <a:srgbClr val="58356D"/>
                </a:solidFill>
                <a:effectLst/>
                <a:latin typeface="Poppins" pitchFamily="2" charset="77"/>
              </a:rPr>
              <a:t>• </a:t>
            </a:r>
            <a:r>
              <a:rPr lang="en-US" sz="900" dirty="0">
                <a:effectLst/>
                <a:latin typeface="Poppins" pitchFamily="2" charset="77"/>
              </a:rPr>
              <a:t>Give us a call: 1-855-914-2478</a:t>
            </a:r>
            <a:br>
              <a:rPr lang="en-US" sz="900" dirty="0">
                <a:effectLst/>
                <a:latin typeface="Poppins" pitchFamily="2" charset="77"/>
              </a:rPr>
            </a:br>
            <a:r>
              <a:rPr lang="en-US" sz="900" dirty="0">
                <a:effectLst/>
                <a:latin typeface="Poppins" pitchFamily="2" charset="77"/>
              </a:rPr>
              <a:t>   Monday–Friday, 8 am–9 pm ET </a:t>
            </a:r>
          </a:p>
          <a:p>
            <a:pPr>
              <a:lnSpc>
                <a:spcPct val="150000"/>
              </a:lnSpc>
            </a:pPr>
            <a:r>
              <a:rPr lang="en-US" sz="900" dirty="0">
                <a:solidFill>
                  <a:srgbClr val="58356D"/>
                </a:solidFill>
                <a:effectLst/>
                <a:latin typeface="Poppins" pitchFamily="2" charset="77"/>
              </a:rPr>
              <a:t>• </a:t>
            </a:r>
            <a:r>
              <a:rPr lang="en-US" sz="900" dirty="0">
                <a:effectLst/>
                <a:latin typeface="Poppins" pitchFamily="2" charset="77"/>
              </a:rPr>
              <a:t>Send us an email: </a:t>
            </a:r>
            <a:r>
              <a:rPr lang="en-US" sz="900" b="1" dirty="0" err="1">
                <a:effectLst/>
                <a:latin typeface="Poppins" pitchFamily="2" charset="77"/>
              </a:rPr>
              <a:t>support@virginpulse.com</a:t>
            </a:r>
            <a:endParaRPr lang="en-US" sz="900" dirty="0">
              <a:effectLst/>
              <a:latin typeface="Poppins" pitchFamily="2" charset="77"/>
            </a:endParaRPr>
          </a:p>
        </p:txBody>
      </p:sp>
      <p:pic>
        <p:nvPicPr>
          <p:cNvPr id="22" name="Picture 2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B17445E-F554-FF30-409C-47B86E2C87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620" y="9072354"/>
            <a:ext cx="1188951" cy="473476"/>
          </a:xfrm>
          <a:prstGeom prst="rect">
            <a:avLst/>
          </a:prstGeom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id="{B5234790-A125-29F3-8910-F56FDF7BBB04}"/>
              </a:ext>
            </a:extLst>
          </p:cNvPr>
          <p:cNvSpPr txBox="1"/>
          <p:nvPr/>
        </p:nvSpPr>
        <p:spPr>
          <a:xfrm>
            <a:off x="511755" y="424972"/>
            <a:ext cx="637672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spcBef>
                <a:spcPts val="95"/>
              </a:spcBef>
              <a:tabLst>
                <a:tab pos="1428115" algn="l"/>
                <a:tab pos="2353310" algn="l"/>
              </a:tabLst>
            </a:pPr>
            <a:r>
              <a:rPr lang="en-US" sz="2000" b="1" dirty="0">
                <a:solidFill>
                  <a:srgbClr val="59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get started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D35A04EF-6405-9719-1AAC-CFFC98E1F251}"/>
              </a:ext>
            </a:extLst>
          </p:cNvPr>
          <p:cNvSpPr txBox="1"/>
          <p:nvPr/>
        </p:nvSpPr>
        <p:spPr>
          <a:xfrm>
            <a:off x="538241" y="1084938"/>
            <a:ext cx="2662159" cy="1197159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  <a:b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Once you’re signed in, go to the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tab and select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Coaching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If you have the app, just scan the QR code:</a:t>
            </a:r>
          </a:p>
        </p:txBody>
      </p:sp>
      <p:sp>
        <p:nvSpPr>
          <p:cNvPr id="2" name="object 9">
            <a:extLst>
              <a:ext uri="{FF2B5EF4-FFF2-40B4-BE49-F238E27FC236}">
                <a16:creationId xmlns:a16="http://schemas.microsoft.com/office/drawing/2014/main" id="{2D81E59E-592C-6F6F-6F0C-11562AC89D83}"/>
              </a:ext>
            </a:extLst>
          </p:cNvPr>
          <p:cNvSpPr txBox="1"/>
          <p:nvPr/>
        </p:nvSpPr>
        <p:spPr>
          <a:xfrm>
            <a:off x="538241" y="3562673"/>
            <a:ext cx="2509759" cy="1197159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  <a:b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Schedule a Session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then pick your preferred topic by clicking an image.</a:t>
            </a:r>
          </a:p>
          <a:p>
            <a:pPr>
              <a:lnSpc>
                <a:spcPct val="150000"/>
              </a:lnSpc>
            </a:pPr>
            <a:endParaRPr lang="en-US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9">
            <a:extLst>
              <a:ext uri="{FF2B5EF4-FFF2-40B4-BE49-F238E27FC236}">
                <a16:creationId xmlns:a16="http://schemas.microsoft.com/office/drawing/2014/main" id="{189E1037-F528-1C06-7A26-A435B1C784C5}"/>
              </a:ext>
            </a:extLst>
          </p:cNvPr>
          <p:cNvSpPr txBox="1"/>
          <p:nvPr/>
        </p:nvSpPr>
        <p:spPr>
          <a:xfrm>
            <a:off x="538241" y="6338028"/>
            <a:ext cx="2509759" cy="1197159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  <a:b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Enter your phone number, and click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Confirm Appointment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9">
            <a:extLst>
              <a:ext uri="{FF2B5EF4-FFF2-40B4-BE49-F238E27FC236}">
                <a16:creationId xmlns:a16="http://schemas.microsoft.com/office/drawing/2014/main" id="{E16AD440-B0C8-9C43-ECD7-3619145C20B1}"/>
              </a:ext>
            </a:extLst>
          </p:cNvPr>
          <p:cNvSpPr txBox="1"/>
          <p:nvPr/>
        </p:nvSpPr>
        <p:spPr>
          <a:xfrm>
            <a:off x="538241" y="5071235"/>
            <a:ext cx="2509759" cy="1197159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58356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  <a:b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Choose an available date and time that works for you.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2D9ED95-A540-980C-1597-111D48BFAF9F}"/>
              </a:ext>
            </a:extLst>
          </p:cNvPr>
          <p:cNvSpPr/>
          <p:nvPr/>
        </p:nvSpPr>
        <p:spPr>
          <a:xfrm>
            <a:off x="4038600" y="3962400"/>
            <a:ext cx="3291215" cy="3352800"/>
          </a:xfrm>
          <a:prstGeom prst="roundRect">
            <a:avLst>
              <a:gd name="adj" fmla="val 5074"/>
            </a:avLst>
          </a:prstGeom>
          <a:solidFill>
            <a:srgbClr val="58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19861583-A474-9693-7EF7-9C17E4CE4267}"/>
              </a:ext>
            </a:extLst>
          </p:cNvPr>
          <p:cNvSpPr txBox="1"/>
          <p:nvPr/>
        </p:nvSpPr>
        <p:spPr>
          <a:xfrm>
            <a:off x="4345820" y="4226024"/>
            <a:ext cx="2662159" cy="2936776"/>
          </a:xfrm>
          <a:prstGeom prst="rect">
            <a:avLst/>
          </a:prstGeom>
        </p:spPr>
        <p:txBody>
          <a:bodyPr vert="horz" wrap="square" lIns="0" tIns="1524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Having someone to talk to</a:t>
            </a:r>
            <a:b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actually made me enthused</a:t>
            </a:r>
            <a:b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take these simple, easy steps. I am gradually feeling less stressed, and I’m motivated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continue.</a:t>
            </a:r>
            <a:r>
              <a:rPr lang="en-U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Rosie </a:t>
            </a:r>
            <a:endParaRPr lang="en-US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A picture containing text, iPod, screenshot&#10;&#10;Description automatically generated">
            <a:extLst>
              <a:ext uri="{FF2B5EF4-FFF2-40B4-BE49-F238E27FC236}">
                <a16:creationId xmlns:a16="http://schemas.microsoft.com/office/drawing/2014/main" id="{DFBFDC42-5F3F-3882-9F69-9532424584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704233"/>
            <a:ext cx="999440" cy="1752600"/>
          </a:xfrm>
          <a:prstGeom prst="rect">
            <a:avLst/>
          </a:prstGeom>
        </p:spPr>
      </p:pic>
      <p:pic>
        <p:nvPicPr>
          <p:cNvPr id="28" name="Picture 27" descr="Logo, icon&#10;&#10;Description automatically generated">
            <a:extLst>
              <a:ext uri="{FF2B5EF4-FFF2-40B4-BE49-F238E27FC236}">
                <a16:creationId xmlns:a16="http://schemas.microsoft.com/office/drawing/2014/main" id="{E6388457-8BD3-3872-C89C-3A77B2D6B4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7810751"/>
            <a:ext cx="3347959" cy="876049"/>
          </a:xfrm>
          <a:prstGeom prst="rect">
            <a:avLst/>
          </a:prstGeom>
        </p:spPr>
      </p:pic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5E1865B-7A8F-EB34-414B-75D2BE20BF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9" y="2406309"/>
            <a:ext cx="1050524" cy="105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58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fbdfde-3104-4524-abbb-ccd253ab6e71">
      <Terms xmlns="http://schemas.microsoft.com/office/infopath/2007/PartnerControls"/>
    </lcf76f155ced4ddcb4097134ff3c332f>
    <TaxCatchAll xmlns="77384554-7bde-46c7-b2e2-e7407604d5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20C4EBCAEBA5409CEFA22061C11D28" ma:contentTypeVersion="16" ma:contentTypeDescription="Create a new document." ma:contentTypeScope="" ma:versionID="c1697ab670a64dbc8b75f2413440cccc">
  <xsd:schema xmlns:xsd="http://www.w3.org/2001/XMLSchema" xmlns:xs="http://www.w3.org/2001/XMLSchema" xmlns:p="http://schemas.microsoft.com/office/2006/metadata/properties" xmlns:ns2="38fbdfde-3104-4524-abbb-ccd253ab6e71" xmlns:ns3="77384554-7bde-46c7-b2e2-e7407604d544" targetNamespace="http://schemas.microsoft.com/office/2006/metadata/properties" ma:root="true" ma:fieldsID="43133397e9af8bfd1a668a0f9a36372d" ns2:_="" ns3:_="">
    <xsd:import namespace="38fbdfde-3104-4524-abbb-ccd253ab6e71"/>
    <xsd:import namespace="77384554-7bde-46c7-b2e2-e7407604d5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Location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bdfde-3104-4524-abbb-ccd253ab6e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d26d971-53db-4df6-927c-b829f3111a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84554-7bde-46c7-b2e2-e7407604d5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e6f8e6b-5cf2-41b0-a682-515a8d74b85b}" ma:internalName="TaxCatchAll" ma:showField="CatchAllData" ma:web="77384554-7bde-46c7-b2e2-e7407604d5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120872-76C9-4763-92C0-144A4E1D309C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d30c8b9d-e523-40b9-93f2-4cfd68cdf7f7"/>
    <ds:schemaRef ds:uri="4b3f0f60-9fbb-4723-9ac3-972f8f2b8b46"/>
    <ds:schemaRef ds:uri="http://purl.org/dc/dcmitype/"/>
    <ds:schemaRef ds:uri="38fbdfde-3104-4524-abbb-ccd253ab6e71"/>
    <ds:schemaRef ds:uri="77384554-7bde-46c7-b2e2-e7407604d544"/>
  </ds:schemaRefs>
</ds:datastoreItem>
</file>

<file path=customXml/itemProps2.xml><?xml version="1.0" encoding="utf-8"?>
<ds:datastoreItem xmlns:ds="http://schemas.openxmlformats.org/officeDocument/2006/customXml" ds:itemID="{057F143F-43C5-45F5-A431-3D7050833B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8B7400-44C5-42BE-984E-8F48EACFDF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fbdfde-3104-4524-abbb-ccd253ab6e71"/>
    <ds:schemaRef ds:uri="77384554-7bde-46c7-b2e2-e7407604d5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556</Words>
  <Application>Microsoft Office PowerPoint</Application>
  <PresentationFormat>Custom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Poppins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Eliza Mellion</cp:lastModifiedBy>
  <cp:revision>7</cp:revision>
  <dcterms:created xsi:type="dcterms:W3CDTF">2022-06-06T14:22:01Z</dcterms:created>
  <dcterms:modified xsi:type="dcterms:W3CDTF">2023-12-07T19:36:54Z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2022-06-06T00:00:00Z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2022-06-06T00:00:00Z</vt:filetime>
  </property>
  <property fmtid="{D5CDD505-2E9C-101B-9397-08002B2CF9AE}" pid="5" name="ContentTypeId">
    <vt:lpwstr>0x010100B320C4EBCAEBA5409CEFA22061C11D28</vt:lpwstr>
  </property>
  <property fmtid="{D5CDD505-2E9C-101B-9397-08002B2CF9AE}" pid="6" name="MediaServiceImageTags">
    <vt:lpwstr/>
  </property>
  <property fmtid="{D5CDD505-2E9C-101B-9397-08002B2CF9AE}" pid="7" name="MSIP_Label_8fd5d740-1f91-42f3-8bc2-c5b5cb8b58e6_Enabled">
    <vt:lpwstr>true</vt:lpwstr>
  </property>
  <property fmtid="{D5CDD505-2E9C-101B-9397-08002B2CF9AE}" pid="8" name="MSIP_Label_8fd5d740-1f91-42f3-8bc2-c5b5cb8b58e6_SetDate">
    <vt:lpwstr>2023-07-04T09:07:55Z</vt:lpwstr>
  </property>
  <property fmtid="{D5CDD505-2E9C-101B-9397-08002B2CF9AE}" pid="9" name="MSIP_Label_8fd5d740-1f91-42f3-8bc2-c5b5cb8b58e6_Method">
    <vt:lpwstr>Standard</vt:lpwstr>
  </property>
  <property fmtid="{D5CDD505-2E9C-101B-9397-08002B2CF9AE}" pid="10" name="MSIP_Label_8fd5d740-1f91-42f3-8bc2-c5b5cb8b58e6_Name">
    <vt:lpwstr>VP Confidential</vt:lpwstr>
  </property>
  <property fmtid="{D5CDD505-2E9C-101B-9397-08002B2CF9AE}" pid="11" name="MSIP_Label_8fd5d740-1f91-42f3-8bc2-c5b5cb8b58e6_SiteId">
    <vt:lpwstr>b123a16e-892b-4cf6-a55a-6f8c7606a035</vt:lpwstr>
  </property>
  <property fmtid="{D5CDD505-2E9C-101B-9397-08002B2CF9AE}" pid="12" name="MSIP_Label_8fd5d740-1f91-42f3-8bc2-c5b5cb8b58e6_ActionId">
    <vt:lpwstr>52b9de9e-78c3-41fc-a644-1f968712ba55</vt:lpwstr>
  </property>
  <property fmtid="{D5CDD505-2E9C-101B-9397-08002B2CF9AE}" pid="13" name="MSIP_Label_8fd5d740-1f91-42f3-8bc2-c5b5cb8b58e6_ContentBits">
    <vt:lpwstr>2</vt:lpwstr>
  </property>
  <property fmtid="{D5CDD505-2E9C-101B-9397-08002B2CF9AE}" pid="14" name="ClassificationContentMarkingFooterLocations">
    <vt:lpwstr>Office Theme:3</vt:lpwstr>
  </property>
  <property fmtid="{D5CDD505-2E9C-101B-9397-08002B2CF9AE}" pid="15" name="ClassificationContentMarkingFooterText">
    <vt:lpwstr>VP Confidential</vt:lpwstr>
  </property>
</Properties>
</file>